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64" r:id="rId3"/>
    <p:sldId id="265" r:id="rId4"/>
    <p:sldId id="355" r:id="rId5"/>
    <p:sldId id="348" r:id="rId6"/>
    <p:sldId id="349" r:id="rId7"/>
    <p:sldId id="353" r:id="rId8"/>
    <p:sldId id="354" r:id="rId9"/>
    <p:sldId id="351" r:id="rId10"/>
    <p:sldId id="347" r:id="rId11"/>
    <p:sldId id="352" r:id="rId12"/>
    <p:sldId id="290" r:id="rId13"/>
    <p:sldId id="350" r:id="rId14"/>
    <p:sldId id="275" r:id="rId15"/>
    <p:sldId id="278" r:id="rId16"/>
    <p:sldId id="304" r:id="rId17"/>
    <p:sldId id="345" r:id="rId18"/>
    <p:sldId id="346" r:id="rId19"/>
  </p:sldIdLst>
  <p:sldSz cx="9144000" cy="6858000" type="screen4x3"/>
  <p:notesSz cx="6865938" cy="99980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0A7"/>
    <a:srgbClr val="FF770C"/>
    <a:srgbClr val="FF780B"/>
    <a:srgbClr val="16FF00"/>
    <a:srgbClr val="FF9900"/>
    <a:srgbClr val="0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9643" autoAdjust="0"/>
  </p:normalViewPr>
  <p:slideViewPr>
    <p:cSldViewPr snapToGrid="0" snapToObjects="1">
      <p:cViewPr varScale="1">
        <p:scale>
          <a:sx n="108" d="100"/>
          <a:sy n="108" d="100"/>
        </p:scale>
        <p:origin x="-6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444"/>
    </p:cViewPr>
  </p:sorterViewPr>
  <p:notesViewPr>
    <p:cSldViewPr snapToGrid="0" snapToObjects="1">
      <p:cViewPr varScale="1">
        <p:scale>
          <a:sx n="69" d="100"/>
          <a:sy n="69" d="100"/>
        </p:scale>
        <p:origin x="-3528" y="-96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130DB9D-0CE1-4D9C-9D93-B3335FD652DA}" type="datetimeFigureOut">
              <a:rPr lang="en-US" smtClean="0"/>
              <a:t>20.10.15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DFFAD6A-C928-4A34-87D9-A76C613DF2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the installation, there are no keys in </a:t>
            </a:r>
            <a:r>
              <a:rPr lang="en-US" baseline="0" dirty="0" err="1" smtClean="0"/>
              <a:t>pEp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AD6A-C928-4A34-87D9-A76C613DF2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now an illustration of the iPhone app with the convergence of all communication channels. It shows the inbox</a:t>
            </a:r>
            <a:r>
              <a:rPr lang="en-US" baseline="0" dirty="0" smtClean="0"/>
              <a:t> of a user with all new messages (email, messages, twitter,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instagram</a:t>
            </a:r>
            <a:r>
              <a:rPr lang="en-US" baseline="0" dirty="0" smtClean="0"/>
              <a:t>,…). When I want to sent a message, it looks like a normal mail app.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 want to make Jason Smith green (do the handshake), here are the only steps </a:t>
            </a:r>
            <a:r>
              <a:rPr lang="en-US" baseline="0" dirty="0" err="1" smtClean="0"/>
              <a:t>pEp</a:t>
            </a:r>
            <a:r>
              <a:rPr lang="en-US" baseline="0" dirty="0" smtClean="0"/>
              <a:t> will ask a user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FAD6A-C928-4A34-87D9-A76C613DF2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 outlook in C#.net</a:t>
            </a:r>
          </a:p>
          <a:p>
            <a:endParaRPr lang="en-US" dirty="0"/>
          </a:p>
          <a:p>
            <a:r>
              <a:rPr lang="en-US" dirty="0" smtClean="0"/>
              <a:t>Pep engine in C99 -  dual license  (GPL and commercial)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38DA-BC0E-4BD6-B4B5-3C153CAE18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8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 outlook in C#.net</a:t>
            </a:r>
          </a:p>
          <a:p>
            <a:endParaRPr lang="en-US" dirty="0"/>
          </a:p>
          <a:p>
            <a:r>
              <a:rPr lang="en-US" dirty="0" smtClean="0"/>
              <a:t>Pep engine in C99 -  dual license  (GPL and commercial)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38DA-BC0E-4BD6-B4B5-3C153CAE18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8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38DA-BC0E-4BD6-B4B5-3C153CAE18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6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86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93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9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79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8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16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1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28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953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7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6A92-1F66-4742-AE63-709AD284993A}" type="datetimeFigureOut">
              <a:rPr lang="de-DE" smtClean="0"/>
              <a:t>20.10.15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F220-2A15-4F41-9DA2-ABB57746787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56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274320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411480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548640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 txBox="1">
            <a:spLocks/>
          </p:cNvSpPr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>
              <a:latin typeface="Univers LT Std 55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nivers LT Std 55"/>
              </a:defRPr>
            </a:lvl1pPr>
          </a:lstStyle>
          <a:p>
            <a:fld id="{4B13F220-2A15-4F41-9DA2-ABB577467872}" type="slidenum">
              <a:rPr lang="en-US" smtClean="0"/>
              <a:pPr/>
              <a:t>‹Nr.›</a:t>
            </a:fld>
            <a:endParaRPr lang="en-US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nivers LT Std 55"/>
              </a:defRPr>
            </a:lvl1pPr>
          </a:lstStyle>
          <a:p>
            <a:fld id="{18EE6A92-1F66-4742-AE63-709AD284993A}" type="datetimeFigureOut">
              <a:rPr lang="en-US" smtClean="0"/>
              <a:pPr/>
              <a:t>20.10.15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Univers LT Std 55"/>
              </a:defRPr>
            </a:lvl1pPr>
          </a:lstStyle>
          <a:p>
            <a:r>
              <a:rPr lang="en-US" smtClean="0">
                <a:solidFill>
                  <a:srgbClr val="09479A"/>
                </a:solidFill>
                <a:cs typeface="Source Sans Pro"/>
              </a:rPr>
              <a:t>p≡p – pretty Easy privacy</a:t>
            </a:r>
            <a:endParaRPr lang="en-US">
              <a:solidFill>
                <a:srgbClr val="09479A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7945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57200"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Univers LT Std 55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jpeg"/><Relationship Id="rId9" Type="http://schemas.openxmlformats.org/officeDocument/2006/relationships/image" Target="../media/image23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7668" y="1371600"/>
            <a:ext cx="9188803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 sz="9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32287" y="2743200"/>
            <a:ext cx="9181668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b" anchorCtr="0"/>
          <a:lstStyle/>
          <a:p>
            <a:pPr marL="360000"/>
            <a:endParaRPr lang="en-US" sz="180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37668" y="4114800"/>
            <a:ext cx="9188803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US" dirty="0" smtClean="0">
                <a:solidFill>
                  <a:srgbClr val="004900"/>
                </a:solidFill>
              </a:rPr>
              <a:t>Developed in Luxembourg</a:t>
            </a:r>
            <a:endParaRPr lang="en-US" dirty="0">
              <a:solidFill>
                <a:srgbClr val="0049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37668" y="0"/>
            <a:ext cx="9188803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37668" y="5486400"/>
            <a:ext cx="9188803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468000" rtlCol="0" anchor="ctr"/>
          <a:lstStyle/>
          <a:p>
            <a:pPr marL="360000" algn="r"/>
            <a:r>
              <a:rPr lang="en-US" dirty="0" smtClean="0">
                <a:solidFill>
                  <a:schemeClr val="bg1"/>
                </a:solidFill>
              </a:rPr>
              <a:t>pretty </a:t>
            </a:r>
            <a:r>
              <a:rPr lang="en-US" dirty="0">
                <a:solidFill>
                  <a:schemeClr val="bg1"/>
                </a:solidFill>
              </a:rPr>
              <a:t>Easy privacy</a:t>
            </a:r>
          </a:p>
        </p:txBody>
      </p:sp>
      <p:pic>
        <p:nvPicPr>
          <p:cNvPr id="9" name="Bild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3" y="1989667"/>
            <a:ext cx="628122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900"/>
          </a:solidFill>
        </p:spPr>
        <p:txBody>
          <a:bodyPr/>
          <a:lstStyle/>
          <a:p>
            <a:r>
              <a:rPr lang="en-US" dirty="0" err="1" smtClean="0"/>
              <a:t>p≡p</a:t>
            </a:r>
            <a:r>
              <a:rPr lang="en-US" dirty="0" smtClean="0"/>
              <a:t> Engine.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Management System</a:t>
            </a:r>
          </a:p>
          <a:p>
            <a:pPr lvl="1"/>
            <a:r>
              <a:rPr lang="en-US" dirty="0" smtClean="0"/>
              <a:t>Creates</a:t>
            </a:r>
            <a:r>
              <a:rPr lang="en-US" dirty="0"/>
              <a:t> </a:t>
            </a:r>
            <a:r>
              <a:rPr lang="en-US" dirty="0" smtClean="0"/>
              <a:t>and Revokes own Key </a:t>
            </a:r>
            <a:r>
              <a:rPr lang="en-US" dirty="0"/>
              <a:t>P</a:t>
            </a:r>
            <a:r>
              <a:rPr lang="en-US" dirty="0" smtClean="0"/>
              <a:t>airs</a:t>
            </a:r>
          </a:p>
          <a:p>
            <a:pPr lvl="1"/>
            <a:r>
              <a:rPr lang="en-US" dirty="0" smtClean="0"/>
              <a:t>Manages Public Keys of Communication Partners</a:t>
            </a:r>
          </a:p>
          <a:p>
            <a:pPr lvl="1"/>
            <a:r>
              <a:rPr lang="en-US" dirty="0" smtClean="0"/>
              <a:t>Default: Key servers read-only, PKs as attachments</a:t>
            </a:r>
          </a:p>
          <a:p>
            <a:pPr lvl="1"/>
            <a:r>
              <a:rPr lang="en-US" dirty="0" smtClean="0"/>
              <a:t>Default will change to not using key servers any more</a:t>
            </a:r>
          </a:p>
          <a:p>
            <a:r>
              <a:rPr lang="en-US" dirty="0" smtClean="0"/>
              <a:t>Trust Rating System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Rating is based on encryption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If (and only if) highest rating for encryption, Rating is based on trust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680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Univers LT Std 55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mtClean="0"/>
              <a:t>p≡p. iPhone Illustration.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756833"/>
            <a:ext cx="8043333" cy="496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7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US" sz="2600" dirty="0" smtClean="0">
                <a:solidFill>
                  <a:schemeClr val="bg1"/>
                </a:solidFill>
              </a:rPr>
              <a:t>  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5" name="Titel 1"/>
          <p:cNvSpPr txBox="1">
            <a:spLocks/>
          </p:cNvSpPr>
          <p:nvPr/>
        </p:nvSpPr>
        <p:spPr>
          <a:xfrm>
            <a:off x="0" y="-732"/>
            <a:ext cx="9144000" cy="13988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The Messaging Landscape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810" y="3041700"/>
            <a:ext cx="5064369" cy="3597619"/>
          </a:xfrm>
          <a:prstGeom prst="ellipse">
            <a:avLst/>
          </a:prstGeom>
          <a:solidFill>
            <a:srgbClr val="0049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73729" y="1850882"/>
            <a:ext cx="3381702" cy="2254170"/>
          </a:xfrm>
          <a:prstGeom prst="ellipse">
            <a:avLst/>
          </a:prstGeom>
          <a:solidFill>
            <a:srgbClr val="2660A7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89415" y="1598221"/>
            <a:ext cx="5064369" cy="3778181"/>
          </a:xfrm>
          <a:prstGeom prst="ellipse">
            <a:avLst/>
          </a:prstGeom>
          <a:solidFill>
            <a:srgbClr val="FF770C">
              <a:alpha val="49000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ln>
                <a:solidFill>
                  <a:srgbClr val="FF8000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3314" y="1815212"/>
            <a:ext cx="99059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Datamotion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337" y="2004645"/>
            <a:ext cx="851515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Symantec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7407" y="2395538"/>
            <a:ext cx="67012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Zixcorp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0182" y="2282946"/>
            <a:ext cx="710445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Totemo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725" y="2285192"/>
            <a:ext cx="974588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TrendMicro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7110" y="2604725"/>
            <a:ext cx="59663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LuxSci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8893" y="3546335"/>
            <a:ext cx="86722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Cryptzone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2197" y="2621375"/>
            <a:ext cx="65998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Privato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327" y="3557630"/>
            <a:ext cx="851515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Edgeware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0482" y="2606611"/>
            <a:ext cx="75854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Enigmail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5000" y="2997706"/>
            <a:ext cx="53264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Agari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7377" y="1711185"/>
            <a:ext cx="699361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Voltage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7757" y="4690082"/>
            <a:ext cx="67358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Sophos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9720" y="4909787"/>
            <a:ext cx="90659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Proofpoint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4058" y="3346080"/>
            <a:ext cx="102463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Neocertified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8488" y="4269863"/>
            <a:ext cx="64472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K9mail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40401" y="4273339"/>
            <a:ext cx="7024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iPGmail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2419" y="3857923"/>
            <a:ext cx="121167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Mysecureemail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2217" y="3844894"/>
            <a:ext cx="6742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Walnut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32329" y="4139363"/>
            <a:ext cx="89986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Kaitenmail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67291" y="2788897"/>
            <a:ext cx="1083571" cy="57767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3200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62408" y="4400468"/>
            <a:ext cx="1939174" cy="577673"/>
          </a:xfrm>
          <a:prstGeom prst="rect">
            <a:avLst/>
          </a:prstGeom>
          <a:noFill/>
          <a:ln>
            <a:noFill/>
          </a:ln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3200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Messaging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93472" y="5031184"/>
            <a:ext cx="815778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Telegram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2121" y="5548751"/>
            <a:ext cx="934358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Chatsecure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8806" y="5404866"/>
            <a:ext cx="91281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Silentcircle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5383" y="4145258"/>
            <a:ext cx="78361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Threema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4045" y="3988398"/>
            <a:ext cx="68480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Heml.is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46324" y="3013620"/>
            <a:ext cx="72808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Mailpile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4955" y="3207052"/>
            <a:ext cx="814647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 err="1">
                <a:solidFill>
                  <a:schemeClr val="bg1">
                    <a:lumMod val="75000"/>
                  </a:schemeClr>
                </a:solidFill>
              </a:rPr>
              <a:t>Textsecure</a:t>
            </a:r>
            <a:endParaRPr lang="en-US" sz="1108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9986" y="5164918"/>
            <a:ext cx="7698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Seecrypt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0114" y="4102722"/>
            <a:ext cx="88690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myEnigma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4289" y="5128898"/>
            <a:ext cx="77880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Surespot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98942" y="5846210"/>
            <a:ext cx="84689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HoccerXO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33824" y="5889105"/>
            <a:ext cx="697627" cy="291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Kontalk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0305" y="5571758"/>
            <a:ext cx="78226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Tigertext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2391" y="6179432"/>
            <a:ext cx="81330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iMessage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25331" y="4974669"/>
            <a:ext cx="57419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Wickr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7105" y="3844776"/>
            <a:ext cx="50526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BBM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61106" y="2298895"/>
            <a:ext cx="898424" cy="57767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3200" dirty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SMS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32111" y="2301799"/>
            <a:ext cx="595035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>
                <a:solidFill>
                  <a:schemeClr val="bg1">
                    <a:lumMod val="75000"/>
                  </a:schemeClr>
                </a:solidFill>
              </a:rPr>
              <a:t>Peanut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38828" y="4660362"/>
            <a:ext cx="739690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IronPort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03514" y="3657640"/>
            <a:ext cx="1161087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>
                <a:solidFill>
                  <a:schemeClr val="bg1">
                    <a:lumMod val="75000"/>
                  </a:schemeClr>
                </a:solidFill>
              </a:rPr>
              <a:t>Encryptomatic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25151" y="4646271"/>
            <a:ext cx="87055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>
                <a:solidFill>
                  <a:schemeClr val="bg1">
                    <a:lumMod val="75000"/>
                  </a:schemeClr>
                </a:solidFill>
              </a:rPr>
              <a:t>Barracuda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715749" y="3195507"/>
            <a:ext cx="10131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p≡p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8472" y="2067253"/>
            <a:ext cx="84228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 smtClean="0">
                <a:solidFill>
                  <a:schemeClr val="bg1">
                    <a:lumMod val="75000"/>
                  </a:schemeClr>
                </a:solidFill>
              </a:rPr>
              <a:t>Echoworx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47662" y="3251299"/>
            <a:ext cx="57579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 smtClean="0">
                <a:solidFill>
                  <a:schemeClr val="bg1">
                    <a:lumMod val="75000"/>
                  </a:schemeClr>
                </a:solidFill>
              </a:rPr>
              <a:t>Virtru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69154" y="3268988"/>
            <a:ext cx="79060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 err="1" smtClean="0">
                <a:solidFill>
                  <a:schemeClr val="bg1">
                    <a:lumMod val="75000"/>
                  </a:schemeClr>
                </a:solidFill>
              </a:rPr>
              <a:t>Darkmail</a:t>
            </a:r>
            <a:endParaRPr lang="en-US" sz="1292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1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6" grpId="0" animBg="1"/>
      <p:bldP spid="5" grpId="0" animBg="1"/>
      <p:bldP spid="7" grpId="0" animBg="1"/>
      <p:bldP spid="29" grpId="0"/>
      <p:bldP spid="30" grpId="0"/>
      <p:bldP spid="5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900"/>
          </a:solidFill>
        </p:spPr>
        <p:txBody>
          <a:bodyPr/>
          <a:lstStyle/>
          <a:p>
            <a:r>
              <a:rPr lang="en-US" dirty="0" err="1" smtClean="0"/>
              <a:t>p≡p</a:t>
            </a:r>
            <a:r>
              <a:rPr lang="en-US" dirty="0" smtClean="0"/>
              <a:t> Engine.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System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Jabber, …</a:t>
            </a:r>
          </a:p>
          <a:p>
            <a:pPr lvl="1"/>
            <a:r>
              <a:rPr lang="en-US" dirty="0" smtClean="0"/>
              <a:t>Facebook API, …</a:t>
            </a:r>
          </a:p>
          <a:p>
            <a:pPr lvl="1"/>
            <a:r>
              <a:rPr lang="en-US" dirty="0" err="1" smtClean="0"/>
              <a:t>GnuNet</a:t>
            </a:r>
            <a:endParaRPr lang="en-US" dirty="0" smtClean="0"/>
          </a:p>
          <a:p>
            <a:r>
              <a:rPr lang="en-US" dirty="0" smtClean="0"/>
              <a:t>Encryption System</a:t>
            </a:r>
          </a:p>
          <a:p>
            <a:pPr lvl="1"/>
            <a:r>
              <a:rPr lang="en-US" dirty="0" smtClean="0"/>
              <a:t>OTR</a:t>
            </a:r>
          </a:p>
          <a:p>
            <a:pPr lvl="1"/>
            <a:r>
              <a:rPr lang="en-US" dirty="0" err="1" smtClean="0"/>
              <a:t>OpenPGP</a:t>
            </a:r>
            <a:r>
              <a:rPr lang="en-US" dirty="0" smtClean="0"/>
              <a:t>: </a:t>
            </a:r>
            <a:r>
              <a:rPr lang="en-US" dirty="0" err="1" smtClean="0"/>
              <a:t>GnuPG</a:t>
            </a:r>
            <a:r>
              <a:rPr lang="en-US" dirty="0" smtClean="0"/>
              <a:t>, Fallback: </a:t>
            </a:r>
            <a:r>
              <a:rPr lang="en-US" dirty="0" err="1" smtClean="0"/>
              <a:t>NetPGP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08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4900"/>
          </a:solidFill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Simple. </a:t>
            </a:r>
            <a:r>
              <a:rPr lang="en-US" dirty="0"/>
              <a:t>Sane</a:t>
            </a:r>
            <a:r>
              <a:rPr lang="en-US" dirty="0" smtClean="0"/>
              <a:t>. Secure. </a:t>
            </a:r>
            <a:r>
              <a:rPr lang="de-DE" dirty="0" err="1"/>
              <a:t>p≡</a:t>
            </a:r>
            <a:r>
              <a:rPr lang="de-DE" dirty="0" err="1" smtClean="0"/>
              <a:t>p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600" dirty="0" smtClean="0">
                <a:solidFill>
                  <a:schemeClr val="bg1"/>
                </a:solidFill>
              </a:rPr>
              <a:t>End to End Cryptography only.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600" dirty="0" smtClean="0">
                <a:solidFill>
                  <a:schemeClr val="bg1"/>
                </a:solidFill>
              </a:rPr>
              <a:t>Reliable and widely tested algorithms only.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1148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600" dirty="0" smtClean="0">
                <a:solidFill>
                  <a:schemeClr val="bg1"/>
                </a:solidFill>
              </a:rPr>
              <a:t>Only Open Source Software as the Core Engine.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2600" dirty="0" smtClean="0">
                <a:solidFill>
                  <a:schemeClr val="bg1"/>
                </a:solidFill>
              </a:rPr>
              <a:t>And only you have the keys.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313767" y="6356350"/>
            <a:ext cx="250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cs typeface="Source Sans Pro"/>
              </a:rPr>
              <a:t>p≡p – pretty Easy privacy</a:t>
            </a:r>
            <a:endParaRPr lang="en-US" sz="1800" dirty="0">
              <a:solidFill>
                <a:srgbClr val="000000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335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-1" y="0"/>
            <a:ext cx="9191085" cy="1371600"/>
          </a:xfrm>
          <a:solidFill>
            <a:srgbClr val="004900"/>
          </a:solidFill>
          <a:ln>
            <a:noFill/>
          </a:ln>
        </p:spPr>
        <p:txBody>
          <a:bodyPr/>
          <a:lstStyle/>
          <a:p>
            <a:r>
              <a:rPr lang="en-US" dirty="0" err="1" smtClean="0"/>
              <a:t>p≡p</a:t>
            </a:r>
            <a:r>
              <a:rPr lang="en-US" dirty="0" smtClean="0"/>
              <a:t>. The family.</a:t>
            </a:r>
            <a:endParaRPr lang="en-US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624" y="1471064"/>
            <a:ext cx="611888" cy="1148338"/>
          </a:xfrm>
          <a:prstGeom prst="rect">
            <a:avLst/>
          </a:prstGeom>
          <a:ln>
            <a:noFill/>
          </a:ln>
        </p:spPr>
      </p:pic>
      <p:sp>
        <p:nvSpPr>
          <p:cNvPr id="14" name="Textfeld 13"/>
          <p:cNvSpPr txBox="1"/>
          <p:nvPr/>
        </p:nvSpPr>
        <p:spPr>
          <a:xfrm>
            <a:off x="6655525" y="1552790"/>
            <a:ext cx="1125516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iPhone</a:t>
            </a:r>
            <a:endParaRPr lang="en-US" sz="2600" dirty="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07" y="1480001"/>
            <a:ext cx="1027147" cy="1066077"/>
          </a:xfrm>
          <a:prstGeom prst="rect">
            <a:avLst/>
          </a:prstGeom>
          <a:ln>
            <a:noFill/>
          </a:ln>
        </p:spPr>
      </p:pic>
      <p:sp>
        <p:nvSpPr>
          <p:cNvPr id="16" name="Textfeld 15"/>
          <p:cNvSpPr txBox="1"/>
          <p:nvPr/>
        </p:nvSpPr>
        <p:spPr>
          <a:xfrm>
            <a:off x="2009965" y="1552790"/>
            <a:ext cx="2100067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Android</a:t>
            </a:r>
            <a:br>
              <a:rPr lang="en-US" sz="2600" dirty="0" smtClean="0"/>
            </a:br>
            <a:r>
              <a:rPr lang="en-US" sz="2600" dirty="0" smtClean="0"/>
              <a:t>(K-9 </a:t>
            </a:r>
            <a:r>
              <a:rPr lang="en-US" sz="2600" dirty="0"/>
              <a:t>with </a:t>
            </a:r>
            <a:r>
              <a:rPr lang="en-US" sz="2600" dirty="0" err="1"/>
              <a:t>p≡</a:t>
            </a:r>
            <a:r>
              <a:rPr lang="en-US" sz="2600" dirty="0" err="1" smtClean="0"/>
              <a:t>p</a:t>
            </a:r>
            <a:r>
              <a:rPr lang="en-US" sz="2600" dirty="0" smtClean="0"/>
              <a:t>) </a:t>
            </a:r>
            <a:endParaRPr lang="en-US" sz="2600" dirty="0"/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55" y="2916119"/>
            <a:ext cx="1071699" cy="1045560"/>
          </a:xfrm>
          <a:prstGeom prst="rect">
            <a:avLst/>
          </a:prstGeom>
          <a:ln>
            <a:noFill/>
          </a:ln>
        </p:spPr>
      </p:pic>
      <p:sp>
        <p:nvSpPr>
          <p:cNvPr id="18" name="Textfeld 17"/>
          <p:cNvSpPr txBox="1"/>
          <p:nvPr/>
        </p:nvSpPr>
        <p:spPr>
          <a:xfrm>
            <a:off x="2009965" y="2916119"/>
            <a:ext cx="2333041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err="1"/>
              <a:t>p</a:t>
            </a:r>
            <a:r>
              <a:rPr lang="en-US" sz="2600" dirty="0" err="1" smtClean="0"/>
              <a:t>≡p</a:t>
            </a:r>
            <a:r>
              <a:rPr lang="en-US" sz="2600" dirty="0" smtClean="0"/>
              <a:t> for Outlook</a:t>
            </a:r>
            <a:endParaRPr lang="en-US" sz="2600" dirty="0"/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019" y="2868639"/>
            <a:ext cx="1125186" cy="1130110"/>
          </a:xfrm>
          <a:prstGeom prst="rect">
            <a:avLst/>
          </a:prstGeom>
          <a:ln>
            <a:noFill/>
          </a:ln>
        </p:spPr>
      </p:pic>
      <p:sp>
        <p:nvSpPr>
          <p:cNvPr id="21" name="Textfeld 20"/>
          <p:cNvSpPr txBox="1"/>
          <p:nvPr/>
        </p:nvSpPr>
        <p:spPr>
          <a:xfrm>
            <a:off x="6655525" y="2916119"/>
            <a:ext cx="1643561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err="1"/>
              <a:t>p</a:t>
            </a:r>
            <a:r>
              <a:rPr lang="en-US" sz="2600" dirty="0" err="1" smtClean="0"/>
              <a:t>≡p</a:t>
            </a:r>
            <a:r>
              <a:rPr lang="en-US" sz="2600" dirty="0" smtClean="0"/>
              <a:t> for</a:t>
            </a:r>
            <a:br>
              <a:rPr lang="en-US" sz="2600" dirty="0" smtClean="0"/>
            </a:br>
            <a:r>
              <a:rPr lang="en-US" sz="2600" dirty="0" smtClean="0"/>
              <a:t>Apple Mail</a:t>
            </a:r>
            <a:endParaRPr lang="en-US" sz="2600" dirty="0"/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8" y="5662708"/>
            <a:ext cx="967740" cy="967740"/>
          </a:xfrm>
          <a:prstGeom prst="rect">
            <a:avLst/>
          </a:prstGeom>
          <a:ln>
            <a:noFill/>
          </a:ln>
        </p:spPr>
      </p:pic>
      <p:sp>
        <p:nvSpPr>
          <p:cNvPr id="23" name="Textfeld 22"/>
          <p:cNvSpPr txBox="1"/>
          <p:nvPr/>
        </p:nvSpPr>
        <p:spPr>
          <a:xfrm>
            <a:off x="1707398" y="5668295"/>
            <a:ext cx="2172515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600" dirty="0" err="1"/>
              <a:t>p</a:t>
            </a:r>
            <a:r>
              <a:rPr lang="en-US" sz="2600" dirty="0" err="1" smtClean="0"/>
              <a:t>≡p</a:t>
            </a:r>
            <a:r>
              <a:rPr lang="en-US" sz="2600" dirty="0" smtClean="0"/>
              <a:t> Enterprise</a:t>
            </a:r>
            <a:br>
              <a:rPr lang="en-US" sz="2600" dirty="0" smtClean="0"/>
            </a:br>
            <a:r>
              <a:rPr lang="en-US" sz="2600" dirty="0" smtClean="0"/>
              <a:t>Edition</a:t>
            </a:r>
            <a:endParaRPr lang="en-US" sz="2600" dirty="0"/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02" y="4239962"/>
            <a:ext cx="933856" cy="1120626"/>
          </a:xfrm>
          <a:prstGeom prst="rect">
            <a:avLst/>
          </a:prstGeom>
          <a:ln>
            <a:noFill/>
          </a:ln>
        </p:spPr>
      </p:pic>
      <p:sp>
        <p:nvSpPr>
          <p:cNvPr id="25" name="Textfeld 24"/>
          <p:cNvSpPr txBox="1"/>
          <p:nvPr/>
        </p:nvSpPr>
        <p:spPr>
          <a:xfrm>
            <a:off x="1915151" y="4418003"/>
            <a:ext cx="768322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iPad</a:t>
            </a:r>
            <a:endParaRPr lang="en-US" sz="2600" dirty="0"/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278" y="4313025"/>
            <a:ext cx="1485849" cy="963938"/>
          </a:xfrm>
          <a:prstGeom prst="rect">
            <a:avLst/>
          </a:prstGeom>
          <a:ln>
            <a:noFill/>
          </a:ln>
        </p:spPr>
      </p:pic>
      <p:sp>
        <p:nvSpPr>
          <p:cNvPr id="27" name="Textfeld 26"/>
          <p:cNvSpPr txBox="1"/>
          <p:nvPr/>
        </p:nvSpPr>
        <p:spPr>
          <a:xfrm>
            <a:off x="6668303" y="4348718"/>
            <a:ext cx="1313180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Browser</a:t>
            </a:r>
            <a:br>
              <a:rPr lang="en-US" sz="2600" dirty="0" smtClean="0"/>
            </a:br>
            <a:r>
              <a:rPr lang="en-US" sz="2600" dirty="0" smtClean="0"/>
              <a:t>Plugin</a:t>
            </a:r>
            <a:endParaRPr lang="en-US" sz="2600" dirty="0"/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834" y="5659959"/>
            <a:ext cx="1889655" cy="745108"/>
          </a:xfrm>
          <a:prstGeom prst="rect">
            <a:avLst/>
          </a:prstGeom>
          <a:ln>
            <a:noFill/>
          </a:ln>
        </p:spPr>
      </p:pic>
      <p:sp>
        <p:nvSpPr>
          <p:cNvPr id="29" name="Textfeld 28"/>
          <p:cNvSpPr txBox="1"/>
          <p:nvPr/>
        </p:nvSpPr>
        <p:spPr>
          <a:xfrm>
            <a:off x="6655525" y="5653277"/>
            <a:ext cx="159927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smtClean="0"/>
              <a:t>Connector</a:t>
            </a:r>
            <a:br>
              <a:rPr lang="en-US" sz="2600" smtClean="0"/>
            </a:br>
            <a:r>
              <a:rPr lang="en-US" sz="2600" smtClean="0"/>
              <a:t>Box</a:t>
            </a:r>
            <a:endParaRPr lang="en-US" sz="2600"/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547" y="4982638"/>
            <a:ext cx="1389973" cy="3831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0763" y="1361005"/>
            <a:ext cx="4572000" cy="13821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457001" y="4952915"/>
            <a:ext cx="10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w</a:t>
            </a:r>
            <a:r>
              <a:rPr lang="de-CH" dirty="0" err="1" smtClean="0"/>
              <a:t>ith</a:t>
            </a:r>
            <a:r>
              <a:rPr lang="de-CH" dirty="0" smtClean="0"/>
              <a:t> </a:t>
            </a:r>
            <a:r>
              <a:rPr lang="de-CH" dirty="0" err="1" smtClean="0"/>
              <a:t>p≡p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5479266"/>
            <a:ext cx="4572000" cy="13849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5382" y="2745506"/>
            <a:ext cx="4572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8303" y="2200693"/>
            <a:ext cx="1389973" cy="3831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118757" y="2170970"/>
            <a:ext cx="101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w</a:t>
            </a:r>
            <a:r>
              <a:rPr lang="de-CH" dirty="0" err="1" smtClean="0"/>
              <a:t>ith</a:t>
            </a:r>
            <a:r>
              <a:rPr lang="de-CH" dirty="0" smtClean="0"/>
              <a:t> </a:t>
            </a:r>
            <a:r>
              <a:rPr lang="de-CH" dirty="0" err="1" smtClean="0"/>
              <a:t>p≡p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-10764" y="4117106"/>
            <a:ext cx="4572000" cy="13787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61236" y="1371600"/>
            <a:ext cx="4624467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61237" y="4107666"/>
            <a:ext cx="4624466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66618" y="2745506"/>
            <a:ext cx="4624466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66618" y="5479266"/>
            <a:ext cx="4619085" cy="1382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900"/>
          </a:solidFill>
        </p:spPr>
        <p:txBody>
          <a:bodyPr/>
          <a:lstStyle/>
          <a:p>
            <a:r>
              <a:rPr lang="en-US" sz="3692" dirty="0" err="1" smtClean="0"/>
              <a:t>p≡p</a:t>
            </a:r>
            <a:r>
              <a:rPr lang="en-US" sz="3692" dirty="0" smtClean="0"/>
              <a:t> </a:t>
            </a:r>
            <a:r>
              <a:rPr lang="en-US" sz="3692" dirty="0"/>
              <a:t>–</a:t>
            </a:r>
            <a:r>
              <a:rPr lang="en-US" sz="3692" dirty="0" smtClean="0"/>
              <a:t> Product </a:t>
            </a:r>
            <a:r>
              <a:rPr lang="en-US" sz="3692" dirty="0"/>
              <a:t>Family Collaboration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02" y="4724221"/>
            <a:ext cx="564820" cy="1060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69" y="4766021"/>
            <a:ext cx="989261" cy="965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050" y="4724221"/>
            <a:ext cx="1038633" cy="1043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376" y="1691210"/>
            <a:ext cx="799875" cy="606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9344" y="1701075"/>
            <a:ext cx="1508680" cy="5870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3705" y="4980024"/>
            <a:ext cx="861262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 err="1" smtClean="0"/>
              <a:t>p≡p</a:t>
            </a:r>
            <a:r>
              <a:rPr lang="en-US" sz="1477" dirty="0" smtClean="0"/>
              <a:t> </a:t>
            </a:r>
            <a:endParaRPr lang="en-US" sz="1477" dirty="0"/>
          </a:p>
          <a:p>
            <a:pPr algn="ctr"/>
            <a:r>
              <a:rPr lang="en-US" sz="1477" dirty="0"/>
              <a:t>Products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79289" y="7323915"/>
            <a:ext cx="130516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dirty="0" err="1"/>
              <a:t>pEp</a:t>
            </a:r>
            <a:r>
              <a:rPr lang="en-US" sz="1662" dirty="0"/>
              <a:t> Outlook </a:t>
            </a:r>
          </a:p>
        </p:txBody>
      </p:sp>
      <p:pic>
        <p:nvPicPr>
          <p:cNvPr id="1026" name="Picture 2" descr="https://encrypted-tbn2.gstatic.com/images?q=tbn:ANd9GcQOPhpBLCbxDXVFoJIY0Rpz95d1Qy4Z7qb7n7A6VIuE_jOIgFB40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16" y="1615092"/>
            <a:ext cx="1802809" cy="13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l="17542" t="6019" r="14076" b="16563"/>
          <a:stretch/>
        </p:blipFill>
        <p:spPr>
          <a:xfrm>
            <a:off x="5988236" y="1690615"/>
            <a:ext cx="1385774" cy="1322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905" y="4763929"/>
            <a:ext cx="1371553" cy="889789"/>
          </a:xfrm>
          <a:prstGeom prst="rect">
            <a:avLst/>
          </a:prstGeom>
        </p:spPr>
      </p:pic>
      <p:cxnSp>
        <p:nvCxnSpPr>
          <p:cNvPr id="1024" name="Straight Connector 1023"/>
          <p:cNvCxnSpPr>
            <a:stCxn id="1026" idx="2"/>
            <a:endCxn id="5" idx="0"/>
          </p:cNvCxnSpPr>
          <p:nvPr/>
        </p:nvCxnSpPr>
        <p:spPr>
          <a:xfrm>
            <a:off x="1919821" y="2936235"/>
            <a:ext cx="331191" cy="17879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>
            <a:stCxn id="1026" idx="2"/>
            <a:endCxn id="9" idx="0"/>
          </p:cNvCxnSpPr>
          <p:nvPr/>
        </p:nvCxnSpPr>
        <p:spPr>
          <a:xfrm>
            <a:off x="1919821" y="2936235"/>
            <a:ext cx="1345179" cy="18297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1026" idx="2"/>
            <a:endCxn id="10" idx="0"/>
          </p:cNvCxnSpPr>
          <p:nvPr/>
        </p:nvCxnSpPr>
        <p:spPr>
          <a:xfrm>
            <a:off x="1919821" y="2936235"/>
            <a:ext cx="2581546" cy="17879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>
            <a:stCxn id="1026" idx="2"/>
            <a:endCxn id="31" idx="0"/>
          </p:cNvCxnSpPr>
          <p:nvPr/>
        </p:nvCxnSpPr>
        <p:spPr>
          <a:xfrm>
            <a:off x="1919821" y="2936235"/>
            <a:ext cx="3892861" cy="182769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>
            <a:stCxn id="15" idx="2"/>
            <a:endCxn id="5" idx="0"/>
          </p:cNvCxnSpPr>
          <p:nvPr/>
        </p:nvCxnSpPr>
        <p:spPr>
          <a:xfrm flipH="1">
            <a:off x="2251012" y="2288146"/>
            <a:ext cx="2582672" cy="24360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>
            <a:stCxn id="15" idx="2"/>
            <a:endCxn id="9" idx="0"/>
          </p:cNvCxnSpPr>
          <p:nvPr/>
        </p:nvCxnSpPr>
        <p:spPr>
          <a:xfrm flipH="1">
            <a:off x="3265000" y="2288146"/>
            <a:ext cx="1568684" cy="24778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>
            <a:stCxn id="15" idx="2"/>
            <a:endCxn id="10" idx="0"/>
          </p:cNvCxnSpPr>
          <p:nvPr/>
        </p:nvCxnSpPr>
        <p:spPr>
          <a:xfrm flipH="1">
            <a:off x="4501367" y="2288146"/>
            <a:ext cx="332317" cy="24360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>
            <a:stCxn id="15" idx="2"/>
            <a:endCxn id="31" idx="0"/>
          </p:cNvCxnSpPr>
          <p:nvPr/>
        </p:nvCxnSpPr>
        <p:spPr>
          <a:xfrm>
            <a:off x="4833684" y="2288146"/>
            <a:ext cx="978998" cy="24757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stCxn id="29" idx="2"/>
            <a:endCxn id="5" idx="0"/>
          </p:cNvCxnSpPr>
          <p:nvPr/>
        </p:nvCxnSpPr>
        <p:spPr>
          <a:xfrm flipH="1">
            <a:off x="2251012" y="3013399"/>
            <a:ext cx="4430111" cy="17108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/>
          <p:cNvCxnSpPr>
            <a:stCxn id="29" idx="2"/>
            <a:endCxn id="9" idx="0"/>
          </p:cNvCxnSpPr>
          <p:nvPr/>
        </p:nvCxnSpPr>
        <p:spPr>
          <a:xfrm flipH="1">
            <a:off x="3265000" y="3013399"/>
            <a:ext cx="3416123" cy="17526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/>
          <p:cNvCxnSpPr>
            <a:stCxn id="29" idx="2"/>
            <a:endCxn id="10" idx="0"/>
          </p:cNvCxnSpPr>
          <p:nvPr/>
        </p:nvCxnSpPr>
        <p:spPr>
          <a:xfrm flipH="1">
            <a:off x="4501367" y="3013399"/>
            <a:ext cx="2179756" cy="17108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/>
          <p:cNvCxnSpPr>
            <a:stCxn id="29" idx="2"/>
            <a:endCxn id="31" idx="0"/>
          </p:cNvCxnSpPr>
          <p:nvPr/>
        </p:nvCxnSpPr>
        <p:spPr>
          <a:xfrm flipH="1">
            <a:off x="5812682" y="3013399"/>
            <a:ext cx="868441" cy="175053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53"/>
          <p:cNvCxnSpPr>
            <a:stCxn id="29" idx="2"/>
          </p:cNvCxnSpPr>
          <p:nvPr/>
        </p:nvCxnSpPr>
        <p:spPr>
          <a:xfrm>
            <a:off x="6681123" y="3013399"/>
            <a:ext cx="673047" cy="15609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6" name="Straight Arrow Connector 1055"/>
          <p:cNvCxnSpPr/>
          <p:nvPr/>
        </p:nvCxnSpPr>
        <p:spPr>
          <a:xfrm>
            <a:off x="7466968" y="5190877"/>
            <a:ext cx="0" cy="576522"/>
          </a:xfrm>
          <a:prstGeom prst="straightConnector1">
            <a:avLst/>
          </a:prstGeom>
          <a:ln>
            <a:solidFill>
              <a:srgbClr val="00B05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36337" y="5811727"/>
            <a:ext cx="861262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 err="1" smtClean="0"/>
              <a:t>p≡p</a:t>
            </a:r>
            <a:r>
              <a:rPr lang="en-US" sz="1477" dirty="0" smtClean="0"/>
              <a:t> </a:t>
            </a:r>
            <a:endParaRPr lang="en-US" sz="1477" dirty="0"/>
          </a:p>
          <a:p>
            <a:pPr algn="ctr"/>
            <a:r>
              <a:rPr lang="en-US" sz="1477" dirty="0"/>
              <a:t>Products</a:t>
            </a:r>
          </a:p>
        </p:txBody>
      </p:sp>
      <p:sp>
        <p:nvSpPr>
          <p:cNvPr id="1058" name="TextBox 1057"/>
          <p:cNvSpPr txBox="1"/>
          <p:nvPr/>
        </p:nvSpPr>
        <p:spPr>
          <a:xfrm>
            <a:off x="1322784" y="1422779"/>
            <a:ext cx="1032655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/>
              <a:t>Cloud e-mail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08508" y="1398727"/>
            <a:ext cx="82137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/>
              <a:t>Web mail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35768" y="1422778"/>
            <a:ext cx="1418402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/>
              <a:t>On premise e-mail</a:t>
            </a:r>
          </a:p>
        </p:txBody>
      </p:sp>
      <p:cxnSp>
        <p:nvCxnSpPr>
          <p:cNvPr id="1069" name="Straight Connector 1068"/>
          <p:cNvCxnSpPr/>
          <p:nvPr/>
        </p:nvCxnSpPr>
        <p:spPr>
          <a:xfrm>
            <a:off x="519974" y="6260919"/>
            <a:ext cx="631250" cy="0"/>
          </a:xfrm>
          <a:prstGeom prst="line">
            <a:avLst/>
          </a:prstGeom>
          <a:ln>
            <a:solidFill>
              <a:srgbClr val="33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34669" y="6514979"/>
            <a:ext cx="631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0" name="TextBox 1069"/>
          <p:cNvSpPr txBox="1"/>
          <p:nvPr/>
        </p:nvSpPr>
        <p:spPr>
          <a:xfrm>
            <a:off x="1196802" y="6122340"/>
            <a:ext cx="772969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/>
              <a:t>encrypted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98899" y="6363802"/>
            <a:ext cx="1003801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/>
              <a:t>not encrypted</a:t>
            </a:r>
          </a:p>
        </p:txBody>
      </p:sp>
      <p:pic>
        <p:nvPicPr>
          <p:cNvPr id="37" name="Bild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8095" y="4574336"/>
            <a:ext cx="1744297" cy="687792"/>
          </a:xfrm>
          <a:prstGeom prst="rect">
            <a:avLst/>
          </a:prstGeom>
          <a:ln>
            <a:noFill/>
          </a:ln>
        </p:spPr>
      </p:pic>
      <p:cxnSp>
        <p:nvCxnSpPr>
          <p:cNvPr id="36" name="Straight Connector 35"/>
          <p:cNvCxnSpPr>
            <a:stCxn id="1026" idx="2"/>
          </p:cNvCxnSpPr>
          <p:nvPr/>
        </p:nvCxnSpPr>
        <p:spPr>
          <a:xfrm>
            <a:off x="1919821" y="2936235"/>
            <a:ext cx="5434349" cy="16381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0" y="4114800"/>
            <a:ext cx="9144000" cy="1371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600" dirty="0" err="1">
                <a:solidFill>
                  <a:schemeClr val="tx1"/>
                </a:solidFill>
              </a:rPr>
              <a:t>p≡p</a:t>
            </a:r>
            <a:r>
              <a:rPr lang="en-US" sz="2600" dirty="0">
                <a:solidFill>
                  <a:schemeClr val="tx1"/>
                </a:solidFill>
              </a:rPr>
              <a:t> works </a:t>
            </a:r>
            <a:r>
              <a:rPr lang="en-US" sz="2600" b="1" dirty="0">
                <a:solidFill>
                  <a:schemeClr val="tx1"/>
                </a:solidFill>
              </a:rPr>
              <a:t>with </a:t>
            </a:r>
            <a:r>
              <a:rPr lang="en-US" sz="2600" b="1" dirty="0" smtClean="0">
                <a:solidFill>
                  <a:schemeClr val="tx1"/>
                </a:solidFill>
              </a:rPr>
              <a:t>other standards </a:t>
            </a:r>
            <a:r>
              <a:rPr lang="en-US" sz="2600" dirty="0" smtClean="0">
                <a:solidFill>
                  <a:schemeClr val="tx1"/>
                </a:solidFill>
              </a:rPr>
              <a:t>and </a:t>
            </a:r>
            <a:r>
              <a:rPr lang="en-US" sz="2600" i="1" dirty="0">
                <a:solidFill>
                  <a:schemeClr val="tx1"/>
                </a:solidFill>
              </a:rPr>
              <a:t>automagically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at a higher </a:t>
            </a:r>
            <a:r>
              <a:rPr lang="en-US" sz="2600" dirty="0">
                <a:solidFill>
                  <a:schemeClr val="tx1"/>
                </a:solidFill>
              </a:rPr>
              <a:t>security after simple </a:t>
            </a:r>
            <a:r>
              <a:rPr lang="en-US" sz="2600" dirty="0" smtClean="0">
                <a:solidFill>
                  <a:schemeClr val="tx1"/>
                </a:solidFill>
              </a:rPr>
              <a:t>handshake with ‘</a:t>
            </a:r>
            <a:r>
              <a:rPr lang="en-US" sz="2600" dirty="0" err="1" smtClean="0">
                <a:solidFill>
                  <a:schemeClr val="tx1"/>
                </a:solidFill>
              </a:rPr>
              <a:t>trustwords</a:t>
            </a:r>
            <a:r>
              <a:rPr lang="en-US" sz="2600" dirty="0" smtClean="0">
                <a:solidFill>
                  <a:schemeClr val="tx1"/>
                </a:solidFill>
              </a:rPr>
              <a:t>’.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1371600"/>
            <a:ext cx="9144000" cy="1371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600" b="1" dirty="0" err="1">
                <a:solidFill>
                  <a:schemeClr val="tx1"/>
                </a:solidFill>
              </a:rPr>
              <a:t>p≡</a:t>
            </a:r>
            <a:r>
              <a:rPr lang="en-US" sz="2600" b="1" dirty="0" err="1" smtClean="0">
                <a:solidFill>
                  <a:schemeClr val="tx1"/>
                </a:solidFill>
              </a:rPr>
              <a:t>p</a:t>
            </a:r>
            <a:r>
              <a:rPr lang="en-US" sz="2600" b="1" dirty="0" smtClean="0">
                <a:solidFill>
                  <a:schemeClr val="tx1"/>
                </a:solidFill>
              </a:rPr>
              <a:t> is </a:t>
            </a:r>
            <a:r>
              <a:rPr lang="en-US" sz="2600" dirty="0" smtClean="0">
                <a:solidFill>
                  <a:schemeClr val="tx1"/>
                </a:solidFill>
              </a:rPr>
              <a:t>seamless and </a:t>
            </a:r>
            <a:r>
              <a:rPr lang="en-US" sz="2600" b="1" dirty="0" smtClean="0">
                <a:solidFill>
                  <a:schemeClr val="tx1"/>
                </a:solidFill>
              </a:rPr>
              <a:t>fully automated </a:t>
            </a:r>
            <a:r>
              <a:rPr lang="en-US" sz="2600" dirty="0" smtClean="0">
                <a:solidFill>
                  <a:schemeClr val="tx1"/>
                </a:solidFill>
              </a:rPr>
              <a:t>integration of</a:t>
            </a:r>
            <a:r>
              <a:rPr lang="en-US" sz="2600" b="1" dirty="0" smtClean="0">
                <a:solidFill>
                  <a:schemeClr val="tx1"/>
                </a:solidFill>
              </a:rPr>
              <a:t> security </a:t>
            </a:r>
            <a:br>
              <a:rPr lang="en-US" sz="2600" b="1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in </a:t>
            </a:r>
            <a:r>
              <a:rPr lang="en-US" sz="2600" dirty="0">
                <a:solidFill>
                  <a:schemeClr val="tx1"/>
                </a:solidFill>
              </a:rPr>
              <a:t>M</a:t>
            </a:r>
            <a:r>
              <a:rPr lang="en-US" sz="2600" dirty="0" smtClean="0">
                <a:solidFill>
                  <a:schemeClr val="tx1"/>
                </a:solidFill>
              </a:rPr>
              <a:t>obile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smtClean="0">
                <a:solidFill>
                  <a:schemeClr val="tx1"/>
                </a:solidFill>
              </a:rPr>
              <a:t>Web </a:t>
            </a:r>
            <a:r>
              <a:rPr lang="en-US" sz="2600" dirty="0">
                <a:solidFill>
                  <a:schemeClr val="tx1"/>
                </a:solidFill>
              </a:rPr>
              <a:t>and PC communication.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4900"/>
          </a:solidFill>
          <a:ln>
            <a:noFill/>
          </a:ln>
        </p:spPr>
        <p:txBody>
          <a:bodyPr/>
          <a:lstStyle/>
          <a:p>
            <a:r>
              <a:rPr lang="en-US" dirty="0" err="1" smtClean="0"/>
              <a:t>p≡p</a:t>
            </a:r>
            <a:r>
              <a:rPr lang="en-US" dirty="0" smtClean="0"/>
              <a:t>. Key Elements.</a:t>
            </a:r>
            <a:endParaRPr lang="en-US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137160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600" dirty="0" err="1" smtClean="0"/>
              <a:t>p≡p</a:t>
            </a:r>
            <a:r>
              <a:rPr lang="en-US" sz="2600" dirty="0" smtClean="0"/>
              <a:t> provides </a:t>
            </a:r>
            <a:r>
              <a:rPr lang="en-US" sz="2600" b="1" i="1" dirty="0"/>
              <a:t>zero-touch experience </a:t>
            </a:r>
            <a:r>
              <a:rPr lang="en-US" sz="2600" dirty="0" smtClean="0"/>
              <a:t>with privacy on </a:t>
            </a:r>
            <a:r>
              <a:rPr lang="en-US" sz="2600" b="1" dirty="0" smtClean="0"/>
              <a:t>ALL</a:t>
            </a:r>
            <a:r>
              <a:rPr lang="en-US" sz="2600" dirty="0" smtClean="0"/>
              <a:t> your communication channels (E-Mail, Messaging, SMS…).</a:t>
            </a:r>
            <a:endParaRPr lang="en-US" sz="2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21600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411480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355155" y="5463310"/>
            <a:ext cx="2534855" cy="1371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91440" tIns="45720" rIns="21600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/>
            <a:r>
              <a:rPr lang="en-US" dirty="0" err="1"/>
              <a:t>p≡p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5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37668" y="1371600"/>
            <a:ext cx="9188803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 sz="9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32287" y="2743200"/>
            <a:ext cx="9181668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b" anchorCtr="0"/>
          <a:lstStyle/>
          <a:p>
            <a:pPr marL="360000"/>
            <a:endParaRPr lang="en-US" sz="180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37668" y="4114800"/>
            <a:ext cx="9188803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US" dirty="0">
                <a:solidFill>
                  <a:srgbClr val="004900"/>
                </a:solidFill>
              </a:rPr>
              <a:t>Developed in Luxembourg</a:t>
            </a:r>
          </a:p>
        </p:txBody>
      </p:sp>
      <p:sp>
        <p:nvSpPr>
          <p:cNvPr id="7" name="Rechteck 6"/>
          <p:cNvSpPr/>
          <p:nvPr/>
        </p:nvSpPr>
        <p:spPr>
          <a:xfrm>
            <a:off x="-37668" y="0"/>
            <a:ext cx="9188803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37668" y="5486400"/>
            <a:ext cx="9188803" cy="1371600"/>
          </a:xfrm>
          <a:prstGeom prst="rect">
            <a:avLst/>
          </a:prstGeom>
          <a:solidFill>
            <a:srgbClr val="004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468000" rtlCol="0" anchor="ctr"/>
          <a:lstStyle/>
          <a:p>
            <a:pPr marL="360000" algn="r"/>
            <a:r>
              <a:rPr lang="en-US" dirty="0" smtClean="0">
                <a:solidFill>
                  <a:schemeClr val="bg1"/>
                </a:solidFill>
              </a:rPr>
              <a:t>pretty </a:t>
            </a:r>
            <a:r>
              <a:rPr lang="en-US" dirty="0">
                <a:solidFill>
                  <a:schemeClr val="bg1"/>
                </a:solidFill>
              </a:rPr>
              <a:t>Easy privacy</a:t>
            </a:r>
          </a:p>
        </p:txBody>
      </p:sp>
      <p:pic>
        <p:nvPicPr>
          <p:cNvPr id="9" name="Bild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3" y="1989667"/>
            <a:ext cx="628122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371600"/>
            <a:ext cx="9144000" cy="1371600"/>
          </a:xfrm>
          <a:prstGeom prst="rect">
            <a:avLst/>
          </a:prstGeom>
          <a:solidFill>
            <a:srgbClr val="800000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en-US" sz="4400" dirty="0" smtClean="0"/>
              <a:t>…our privacy and security is gone!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  <a:ln w="12700" cmpd="sng">
            <a:noFill/>
          </a:ln>
        </p:spPr>
        <p:txBody>
          <a:bodyPr lIns="0"/>
          <a:lstStyle/>
          <a:p>
            <a:pPr marL="648000" algn="l"/>
            <a:r>
              <a:rPr lang="en-US" dirty="0" smtClean="0"/>
              <a:t>The World is threatened…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93406" y="2969660"/>
            <a:ext cx="8360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/>
              <a:t>Google, Facebook, WhatsApp,… are all reading, selling and using our data for their benefit and provide no security.</a:t>
            </a:r>
            <a:endParaRPr lang="en-US" sz="2600"/>
          </a:p>
        </p:txBody>
      </p:sp>
      <p:sp>
        <p:nvSpPr>
          <p:cNvPr id="9" name="Textfeld 8"/>
          <p:cNvSpPr txBox="1"/>
          <p:nvPr/>
        </p:nvSpPr>
        <p:spPr>
          <a:xfrm>
            <a:off x="493405" y="4158638"/>
            <a:ext cx="8265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Snowden has proven that governments record all internet traffic, have built back-doors and access into software, hardware and cloud solutions.</a:t>
            </a:r>
            <a:endParaRPr lang="en-US" sz="260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313767" y="6356350"/>
            <a:ext cx="2500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cs typeface="Source Sans Pro"/>
              </a:rPr>
              <a:t>p≡p – pretty Easy privacy</a:t>
            </a:r>
            <a:endParaRPr lang="en-US" sz="1800" dirty="0">
              <a:solidFill>
                <a:srgbClr val="000000"/>
              </a:solidFill>
              <a:cs typeface="Source Sans Pro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0955" y="5792651"/>
            <a:ext cx="902086" cy="7003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/>
      <p:bldP spid="9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  <a:ln w="12700" cmpd="sng">
            <a:noFill/>
          </a:ln>
        </p:spPr>
        <p:txBody>
          <a:bodyPr lIns="0"/>
          <a:lstStyle/>
          <a:p>
            <a:pPr marL="648000" algn="l"/>
            <a:r>
              <a:rPr lang="en-US" dirty="0" smtClean="0"/>
              <a:t>Protection is compromised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58743" y="2759329"/>
            <a:ext cx="5452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2600" b="1" dirty="0" smtClean="0"/>
              <a:t>one</a:t>
            </a:r>
            <a:r>
              <a:rPr lang="en-US" sz="2600" dirty="0" smtClean="0"/>
              <a:t> single Certification Authority </a:t>
            </a:r>
            <a:r>
              <a:rPr lang="en-US" sz="2600" b="1" dirty="0" smtClean="0"/>
              <a:t>(CA) is taken </a:t>
            </a:r>
            <a:r>
              <a:rPr lang="en-US" sz="2600" dirty="0" smtClean="0"/>
              <a:t>(hacked, undermined, infiltrated) …</a:t>
            </a:r>
            <a:endParaRPr lang="en-US" sz="2600" dirty="0"/>
          </a:p>
        </p:txBody>
      </p:sp>
      <p:sp>
        <p:nvSpPr>
          <p:cNvPr id="8" name="Textfeld 7"/>
          <p:cNvSpPr txBox="1"/>
          <p:nvPr/>
        </p:nvSpPr>
        <p:spPr>
          <a:xfrm>
            <a:off x="9144" y="1371600"/>
            <a:ext cx="913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2600" dirty="0" smtClean="0"/>
              <a:t>The common protection technology TLS (based on X.509)</a:t>
            </a:r>
            <a:br>
              <a:rPr lang="en-US" sz="2600" dirty="0" smtClean="0"/>
            </a:br>
            <a:r>
              <a:rPr lang="en-US" sz="2600" dirty="0" smtClean="0"/>
              <a:t>is compromised if:</a:t>
            </a:r>
          </a:p>
          <a:p>
            <a:pPr marL="457200"/>
            <a:endParaRPr lang="en-US" sz="2600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67" y="2265779"/>
            <a:ext cx="9444663" cy="1022764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58742" y="4126703"/>
            <a:ext cx="5514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2600" dirty="0" smtClean="0"/>
              <a:t>… like </a:t>
            </a:r>
            <a:r>
              <a:rPr lang="en-US" sz="2600" dirty="0"/>
              <a:t>the NSA in the most probable </a:t>
            </a:r>
            <a:r>
              <a:rPr lang="en-US" sz="2600" dirty="0" smtClean="0"/>
              <a:t>case</a:t>
            </a:r>
            <a:r>
              <a:rPr lang="en-US" sz="2600" dirty="0"/>
              <a:t>…</a:t>
            </a:r>
            <a:endParaRPr lang="en-US" sz="2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58742" y="5490968"/>
            <a:ext cx="55144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2600" dirty="0" smtClean="0"/>
              <a:t>… </a:t>
            </a:r>
            <a:r>
              <a:rPr lang="en-US" sz="2600" dirty="0"/>
              <a:t>then </a:t>
            </a:r>
            <a:r>
              <a:rPr lang="en-US" sz="2600" b="1" dirty="0"/>
              <a:t>all communication</a:t>
            </a:r>
            <a:r>
              <a:rPr lang="en-US" sz="2600" dirty="0"/>
              <a:t> – using software which is trusting this CA </a:t>
            </a:r>
            <a:r>
              <a:rPr lang="en-US" sz="2600" dirty="0" smtClean="0"/>
              <a:t>–</a:t>
            </a:r>
            <a:br>
              <a:rPr lang="en-US" sz="2600" dirty="0" smtClean="0"/>
            </a:br>
            <a:r>
              <a:rPr lang="en-US" sz="2600" b="1" dirty="0" smtClean="0"/>
              <a:t>is </a:t>
            </a:r>
            <a:r>
              <a:rPr lang="en-US" sz="2600" b="1" dirty="0"/>
              <a:t>compromised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313767" y="6290977"/>
            <a:ext cx="2500951" cy="5016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cs typeface="Source Sans Pro"/>
              </a:rPr>
              <a:t>p≡p – pretty Easy privacy</a:t>
            </a:r>
            <a:endParaRPr lang="en-US" sz="1800" dirty="0">
              <a:solidFill>
                <a:srgbClr val="000000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60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800000"/>
          </a:solidFill>
          <a:ln w="12700" cmpd="sng">
            <a:noFill/>
          </a:ln>
        </p:spPr>
        <p:txBody>
          <a:bodyPr lIns="0"/>
          <a:lstStyle/>
          <a:p>
            <a:pPr marL="648000" algn="l"/>
            <a:r>
              <a:rPr lang="en-US" dirty="0" smtClean="0"/>
              <a:t>Protection is compromised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58742" y="2759329"/>
            <a:ext cx="86559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3200" b="1" dirty="0" smtClean="0"/>
              <a:t>We have to </a:t>
            </a:r>
            <a:r>
              <a:rPr lang="en-US" sz="3200" b="1" dirty="0" err="1" smtClean="0"/>
              <a:t>reconquer</a:t>
            </a:r>
            <a:r>
              <a:rPr lang="en-US" sz="3200" b="1" dirty="0" smtClean="0"/>
              <a:t> our hardware.</a:t>
            </a:r>
            <a:endParaRPr lang="en-US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158742" y="4126703"/>
            <a:ext cx="7799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3200" dirty="0" smtClean="0"/>
              <a:t>We have to </a:t>
            </a:r>
            <a:r>
              <a:rPr lang="en-US" sz="3200" dirty="0" err="1" smtClean="0"/>
              <a:t>reconquer</a:t>
            </a:r>
            <a:r>
              <a:rPr lang="en-US" sz="3200" dirty="0" smtClean="0"/>
              <a:t> our software.</a:t>
            </a:r>
            <a:endParaRPr lang="en-US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58742" y="5490968"/>
            <a:ext cx="7799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/>
              <a:buChar char="•"/>
            </a:pPr>
            <a:r>
              <a:rPr lang="en-US" sz="3200" b="1" dirty="0" smtClean="0"/>
              <a:t>We will not get the network back.</a:t>
            </a:r>
            <a:endParaRPr lang="en-US" sz="3200" b="1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313767" y="6290977"/>
            <a:ext cx="2500951" cy="5016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z="1800" dirty="0" smtClean="0">
                <a:solidFill>
                  <a:srgbClr val="000000"/>
                </a:solidFill>
                <a:cs typeface="Source Sans Pro"/>
              </a:rPr>
              <a:t>p≡p – pretty Easy privacy</a:t>
            </a:r>
            <a:endParaRPr lang="en-US" sz="1800" dirty="0">
              <a:solidFill>
                <a:srgbClr val="000000"/>
              </a:solidFill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624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900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p≡p</a:t>
            </a:r>
            <a:r>
              <a:rPr lang="en-US" dirty="0"/>
              <a:t>. </a:t>
            </a:r>
            <a:r>
              <a:rPr lang="en-US" dirty="0" smtClean="0"/>
              <a:t>Outlook Illustration.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5" y="1371600"/>
            <a:ext cx="82607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1 (Border and Accent Bar) 9"/>
          <p:cNvSpPr/>
          <p:nvPr/>
        </p:nvSpPr>
        <p:spPr>
          <a:xfrm>
            <a:off x="5933949" y="1726738"/>
            <a:ext cx="533039" cy="633046"/>
          </a:xfrm>
          <a:prstGeom prst="accentBorderCallout1">
            <a:avLst>
              <a:gd name="adj1" fmla="val 18750"/>
              <a:gd name="adj2" fmla="val -8333"/>
              <a:gd name="adj3" fmla="val 25464"/>
              <a:gd name="adj4" fmla="val -669244"/>
            </a:avLst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4900"/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p≡p</a:t>
            </a:r>
            <a:r>
              <a:rPr lang="en-US" dirty="0"/>
              <a:t>. </a:t>
            </a:r>
            <a:r>
              <a:rPr lang="en-US" dirty="0" smtClean="0"/>
              <a:t>iPhone Illustration.</a:t>
            </a:r>
            <a:endParaRPr lang="en-US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2694790" y="2616516"/>
            <a:ext cx="533039" cy="633046"/>
          </a:xfrm>
          <a:prstGeom prst="accentBorderCallout1">
            <a:avLst>
              <a:gd name="adj1" fmla="val 18750"/>
              <a:gd name="adj2" fmla="val -8333"/>
              <a:gd name="adj3" fmla="val 21196"/>
              <a:gd name="adj4" fmla="val -106511"/>
            </a:avLst>
          </a:prstGeom>
          <a:solidFill>
            <a:srgbClr val="FFFFFF"/>
          </a:soli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50" y="2606472"/>
            <a:ext cx="2139822" cy="37981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5" y="1595637"/>
            <a:ext cx="2139822" cy="37981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251" y="1726738"/>
            <a:ext cx="2055038" cy="364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85" y="5756956"/>
            <a:ext cx="2349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Univers LT Std 55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err="1" smtClean="0"/>
              <a:t>Enigmail</a:t>
            </a:r>
            <a:r>
              <a:rPr lang="en-US" dirty="0" smtClean="0"/>
              <a:t>/</a:t>
            </a:r>
            <a:r>
              <a:rPr lang="en-US" dirty="0" err="1" smtClean="0"/>
              <a:t>p≡p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088"/>
            <a:ext cx="9144000" cy="60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Univers LT Std 55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err="1" smtClean="0"/>
              <a:t>p≡p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Kontact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8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533"/>
            <a:ext cx="9144000" cy="577167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04900"/>
          </a:solidFill>
          <a:ln w="9525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457200"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Univers LT Std 55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err="1" smtClean="0"/>
              <a:t>p≡p</a:t>
            </a:r>
            <a:r>
              <a:rPr lang="en-US" dirty="0" smtClean="0"/>
              <a:t>. Behind the curtain.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8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Macintosh PowerPoint</Application>
  <PresentationFormat>Bildschirmpräsentation (4:3)</PresentationFormat>
  <Paragraphs>145</Paragraphs>
  <Slides>18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PowerPoint-Präsentation</vt:lpstr>
      <vt:lpstr>The World is threatened…</vt:lpstr>
      <vt:lpstr>Protection is compromised</vt:lpstr>
      <vt:lpstr>Protection is compromised</vt:lpstr>
      <vt:lpstr>p≡p. Outlook Illustration.</vt:lpstr>
      <vt:lpstr>p≡p. iPhone Illustration.</vt:lpstr>
      <vt:lpstr>PowerPoint-Präsentation</vt:lpstr>
      <vt:lpstr>PowerPoint-Präsentation</vt:lpstr>
      <vt:lpstr>PowerPoint-Präsentation</vt:lpstr>
      <vt:lpstr>p≡p Engine.</vt:lpstr>
      <vt:lpstr>PowerPoint-Präsentation</vt:lpstr>
      <vt:lpstr>PowerPoint-Präsentation</vt:lpstr>
      <vt:lpstr>p≡p Engine.</vt:lpstr>
      <vt:lpstr>Simple. Sane. Secure. p≡p.</vt:lpstr>
      <vt:lpstr>p≡p. The family.</vt:lpstr>
      <vt:lpstr>p≡p – Product Family Collaboration</vt:lpstr>
      <vt:lpstr>p≡p. Key Elements.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Volker Birk</dc:creator>
  <cp:keywords/>
  <dc:description/>
  <cp:lastModifiedBy>Volker Birk</cp:lastModifiedBy>
  <cp:revision>494</cp:revision>
  <cp:lastPrinted>2014-08-11T06:14:24Z</cp:lastPrinted>
  <dcterms:created xsi:type="dcterms:W3CDTF">2014-02-15T20:21:53Z</dcterms:created>
  <dcterms:modified xsi:type="dcterms:W3CDTF">2015-10-20T21:14:24Z</dcterms:modified>
  <cp:category/>
</cp:coreProperties>
</file>